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9"/>
  </p:notesMasterIdLst>
  <p:sldIdLst>
    <p:sldId id="257" r:id="rId5"/>
    <p:sldId id="258" r:id="rId6"/>
    <p:sldId id="489" r:id="rId7"/>
    <p:sldId id="499" r:id="rId8"/>
    <p:sldId id="490" r:id="rId9"/>
    <p:sldId id="500" r:id="rId10"/>
    <p:sldId id="491" r:id="rId11"/>
    <p:sldId id="492" r:id="rId12"/>
    <p:sldId id="498" r:id="rId13"/>
    <p:sldId id="501" r:id="rId14"/>
    <p:sldId id="502" r:id="rId15"/>
    <p:sldId id="503" r:id="rId16"/>
    <p:sldId id="504" r:id="rId17"/>
    <p:sldId id="505" r:id="rId18"/>
  </p:sldIdLst>
  <p:sldSz cx="12192000" cy="6858000"/>
  <p:notesSz cx="6858000" cy="9144000"/>
  <p:embeddedFontLst>
    <p:embeddedFont>
      <p:font typeface="KoPubWorldDotum" panose="020B0600000101010101" charset="-127"/>
      <p:regular r:id="rId20"/>
      <p:bold r:id="rId21"/>
    </p:embeddedFont>
    <p:embeddedFont>
      <p:font typeface="KoPubWorldDotum_Pro Bold" panose="020B0600000101010101" charset="-127"/>
      <p:bold r:id="rId22"/>
    </p:embeddedFont>
    <p:embeddedFont>
      <p:font typeface="KoPubWorldDotum_Pro Light" panose="020B0600000101010101" charset="-127"/>
      <p:regular r:id="rId23"/>
    </p:embeddedFont>
    <p:embeddedFont>
      <p:font typeface="Forte" panose="03060902040502070203" pitchFamily="66" charset="0"/>
      <p:regular r:id="rId24"/>
    </p:embeddedFont>
    <p:embeddedFont>
      <p:font typeface="KoPubWorld돋움체 Bold" panose="00000800000000000000" pitchFamily="2" charset="-127"/>
      <p:bold r:id="rId25"/>
    </p:embeddedFont>
    <p:embeddedFont>
      <p:font typeface="KoPubWorld돋움체 Light" panose="00000300000000000000" pitchFamily="2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에스코어 드림 4 Regular" panose="020B0503030302020204" pitchFamily="34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7" autoAdjust="0"/>
    <p:restoredTop sz="95986"/>
  </p:normalViewPr>
  <p:slideViewPr>
    <p:cSldViewPr snapToGrid="0">
      <p:cViewPr varScale="1">
        <p:scale>
          <a:sx n="62" d="100"/>
          <a:sy n="62" d="100"/>
        </p:scale>
        <p:origin x="9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306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815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607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53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1795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03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5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696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6389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773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4A68-7784-458F-803C-FB8D89CC18A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4519402" y="2362430"/>
            <a:ext cx="7139198" cy="3047706"/>
            <a:chOff x="4519402" y="2414945"/>
            <a:chExt cx="7139198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4519402" y="2414945"/>
              <a:ext cx="7139198" cy="2139047"/>
              <a:chOff x="4519402" y="2683103"/>
              <a:chExt cx="7139198" cy="2139047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4519402" y="4006542"/>
                <a:ext cx="7139198" cy="8156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23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12. </a:t>
                </a:r>
                <a:r>
                  <a:rPr kumimoji="1" lang="ko-KR" altLang="en-US" sz="223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텐서플로를</a:t>
                </a:r>
                <a:r>
                  <a:rPr kumimoji="1" lang="ko-KR" altLang="en-US" sz="223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사용한 사용자 정의 모델과 훈련</a:t>
                </a:r>
                <a:endParaRPr kumimoji="1" lang="en-US" altLang="ko-KR" sz="2230" b="1" dirty="0"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  <a:p>
                <a:pPr algn="r"/>
                <a:r>
                  <a:rPr kumimoji="1" lang="en-US" altLang="ko-KR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13. </a:t>
                </a:r>
                <a:r>
                  <a:rPr kumimoji="1" lang="ko-KR" altLang="en-US" sz="240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텐서플로에서</a:t>
                </a:r>
                <a:r>
                  <a:rPr kumimoji="1" lang="ko-KR" altLang="en-US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데이터 적재와 전처리하기</a:t>
                </a:r>
                <a:endParaRPr kumimoji="1" lang="en-US" altLang="ko-KR" sz="24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610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API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10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텐서와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tf.constant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이용하여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만들 수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2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row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column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가진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float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행렬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77AC3B2-3929-481D-B8EA-E4751C5E8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02" y="2756803"/>
            <a:ext cx="5916535" cy="15172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1AA779-D693-4BB2-B093-D9E1F97C0A32}"/>
              </a:ext>
            </a:extLst>
          </p:cNvPr>
          <p:cNvSpPr txBox="1"/>
          <p:nvPr/>
        </p:nvSpPr>
        <p:spPr>
          <a:xfrm>
            <a:off x="670602" y="4248312"/>
            <a:ext cx="11521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1) 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인덱싱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				2) </a:t>
            </a:r>
            <a:r>
              <a:rPr lang="ko-KR" altLang="en-US" sz="18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ko-KR" altLang="en-US" b="1" dirty="0"/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1799E573-8ACB-442F-BE00-E1C109AFD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75" y="4643056"/>
            <a:ext cx="4726498" cy="164195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1AF30D3-43C0-454B-8CE3-D4DC965AC3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329" y="4643056"/>
            <a:ext cx="4585700" cy="409641"/>
          </a:xfrm>
          <a:prstGeom prst="rect">
            <a:avLst/>
          </a:prstGeom>
        </p:spPr>
      </p:pic>
      <p:pic>
        <p:nvPicPr>
          <p:cNvPr id="16" name="그림 1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44F70383-54F6-4B5F-95A4-E4896465C0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9952" y="5052697"/>
            <a:ext cx="4060958" cy="177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807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56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TFRecord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포맷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10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텐서와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tf.constant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이용하여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만들 수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2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row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column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가진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float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행렬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77AC3B2-3929-481D-B8EA-E4751C5E8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02" y="2756803"/>
            <a:ext cx="5916535" cy="15172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1AA779-D693-4BB2-B093-D9E1F97C0A32}"/>
              </a:ext>
            </a:extLst>
          </p:cNvPr>
          <p:cNvSpPr txBox="1"/>
          <p:nvPr/>
        </p:nvSpPr>
        <p:spPr>
          <a:xfrm>
            <a:off x="670602" y="4248312"/>
            <a:ext cx="11521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1) 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인덱싱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				2) </a:t>
            </a:r>
            <a:r>
              <a:rPr lang="ko-KR" altLang="en-US" sz="18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ko-KR" altLang="en-US" b="1" dirty="0"/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1799E573-8ACB-442F-BE00-E1C109AFD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75" y="4643056"/>
            <a:ext cx="4726498" cy="164195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1AF30D3-43C0-454B-8CE3-D4DC965AC3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329" y="4643056"/>
            <a:ext cx="4585700" cy="409641"/>
          </a:xfrm>
          <a:prstGeom prst="rect">
            <a:avLst/>
          </a:prstGeom>
        </p:spPr>
      </p:pic>
      <p:pic>
        <p:nvPicPr>
          <p:cNvPr id="16" name="그림 1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44F70383-54F6-4B5F-95A4-E4896465C0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9952" y="5052697"/>
            <a:ext cx="4060958" cy="177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87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40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입력 특성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전처리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10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텐서와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tf.constant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이용하여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만들 수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2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row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column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가진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float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행렬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77AC3B2-3929-481D-B8EA-E4751C5E8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02" y="2756803"/>
            <a:ext cx="5916535" cy="15172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1AA779-D693-4BB2-B093-D9E1F97C0A32}"/>
              </a:ext>
            </a:extLst>
          </p:cNvPr>
          <p:cNvSpPr txBox="1"/>
          <p:nvPr/>
        </p:nvSpPr>
        <p:spPr>
          <a:xfrm>
            <a:off x="670602" y="4248312"/>
            <a:ext cx="11521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1) 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인덱싱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				2) </a:t>
            </a:r>
            <a:r>
              <a:rPr lang="ko-KR" altLang="en-US" sz="18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ko-KR" altLang="en-US" b="1" dirty="0"/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1799E573-8ACB-442F-BE00-E1C109AFD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75" y="4643056"/>
            <a:ext cx="4726498" cy="164195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1AF30D3-43C0-454B-8CE3-D4DC965AC3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329" y="4643056"/>
            <a:ext cx="4585700" cy="409641"/>
          </a:xfrm>
          <a:prstGeom prst="rect">
            <a:avLst/>
          </a:prstGeom>
        </p:spPr>
      </p:pic>
      <p:pic>
        <p:nvPicPr>
          <p:cNvPr id="16" name="그림 1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44F70383-54F6-4B5F-95A4-E4896465C0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9952" y="5052697"/>
            <a:ext cx="4060958" cy="177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97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1355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13.4 TF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변환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10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텐서와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tf.constant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이용하여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만들 수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2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row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column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가진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float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행렬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77AC3B2-3929-481D-B8EA-E4751C5E8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02" y="2756803"/>
            <a:ext cx="5916535" cy="15172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1AA779-D693-4BB2-B093-D9E1F97C0A32}"/>
              </a:ext>
            </a:extLst>
          </p:cNvPr>
          <p:cNvSpPr txBox="1"/>
          <p:nvPr/>
        </p:nvSpPr>
        <p:spPr>
          <a:xfrm>
            <a:off x="670602" y="4248312"/>
            <a:ext cx="11521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1) 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인덱싱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				2) </a:t>
            </a:r>
            <a:r>
              <a:rPr lang="ko-KR" altLang="en-US" sz="18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ko-KR" altLang="en-US" b="1" dirty="0"/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1799E573-8ACB-442F-BE00-E1C109AFD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75" y="4643056"/>
            <a:ext cx="4726498" cy="164195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1AF30D3-43C0-454B-8CE3-D4DC965AC3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329" y="4643056"/>
            <a:ext cx="4585700" cy="409641"/>
          </a:xfrm>
          <a:prstGeom prst="rect">
            <a:avLst/>
          </a:prstGeom>
        </p:spPr>
      </p:pic>
      <p:pic>
        <p:nvPicPr>
          <p:cNvPr id="16" name="그림 1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44F70383-54F6-4B5F-95A4-E4896465C0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9952" y="5052697"/>
            <a:ext cx="4060958" cy="177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593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664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13.5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데이터셋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(TFDS)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프로젝트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10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텐서와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tf.constant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이용하여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만들 수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2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row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column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가진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float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행렬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77AC3B2-3929-481D-B8EA-E4751C5E8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02" y="2756803"/>
            <a:ext cx="5916535" cy="15172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1AA779-D693-4BB2-B093-D9E1F97C0A32}"/>
              </a:ext>
            </a:extLst>
          </p:cNvPr>
          <p:cNvSpPr txBox="1"/>
          <p:nvPr/>
        </p:nvSpPr>
        <p:spPr>
          <a:xfrm>
            <a:off x="670602" y="4248312"/>
            <a:ext cx="11521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1) 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인덱싱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				2) </a:t>
            </a:r>
            <a:r>
              <a:rPr lang="ko-KR" altLang="en-US" sz="18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ko-KR" altLang="en-US" b="1" dirty="0"/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1799E573-8ACB-442F-BE00-E1C109AFD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75" y="4643056"/>
            <a:ext cx="4726498" cy="164195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1AF30D3-43C0-454B-8CE3-D4DC965AC3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329" y="4643056"/>
            <a:ext cx="4585700" cy="409641"/>
          </a:xfrm>
          <a:prstGeom prst="rect">
            <a:avLst/>
          </a:prstGeom>
        </p:spPr>
      </p:pic>
      <p:pic>
        <p:nvPicPr>
          <p:cNvPr id="16" name="그림 1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44F70383-54F6-4B5F-95A4-E4896465C0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9952" y="5052697"/>
            <a:ext cx="4060958" cy="177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588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971175" y="1989213"/>
            <a:ext cx="6210214" cy="2879573"/>
            <a:chOff x="593574" y="850681"/>
            <a:chExt cx="6210214" cy="287957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41922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12.1 TensorFlow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훑어보기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60853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12.2 </a:t>
              </a:r>
              <a:r>
                <a:rPr lang="en-US" altLang="ko-KR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Numpy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처럼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사용하기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49216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12.4 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함수와 그래프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57951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사용자 정의 모델과 훈련 알고리즘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205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12.1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훑어보기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텐서플로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(TensorFlow)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수치 계산용 라이브러리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대규모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머신러닝에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잘 맞도록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튜닝되어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있음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이미지 분류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자연어 처리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추천 시스템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시계열 예측 등의 작업 수행에 쓰임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numpy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와 비슷한 구조를 띠나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GPU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지원한다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JIT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컴파일러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;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계산 그래프 추출 등을 동반하는 최적화를 진행한다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플랫폼에 중립적인 포맷으로 내보내기가 가능하다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자동 미분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autodiff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기능과 고성능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옵티마이저를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제공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모든 종류의 손실 함수를 쉽게 최소화하는데 용이하다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026" name="Picture 2" descr="텐서플로 - 위키백과, 우리 모두의 백과사전">
            <a:extLst>
              <a:ext uri="{FF2B5EF4-FFF2-40B4-BE49-F238E27FC236}">
                <a16:creationId xmlns:a16="http://schemas.microsoft.com/office/drawing/2014/main" id="{961FFEEC-A670-42AC-88B5-29487E3D9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0864" y="4433370"/>
            <a:ext cx="2632240" cy="219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205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12.1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훑어보기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텐서플로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(TensorFlow)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453EBC3-6E48-4CAE-AEEF-8DA8DA704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733" y="1680522"/>
            <a:ext cx="8968533" cy="4887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256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0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Numpy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처럼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10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텐서와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tf.constant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이용하여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만들 수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2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row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column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가진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float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행렬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77AC3B2-3929-481D-B8EA-E4751C5E8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02" y="2756803"/>
            <a:ext cx="5916535" cy="15172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1AA779-D693-4BB2-B093-D9E1F97C0A32}"/>
              </a:ext>
            </a:extLst>
          </p:cNvPr>
          <p:cNvSpPr txBox="1"/>
          <p:nvPr/>
        </p:nvSpPr>
        <p:spPr>
          <a:xfrm>
            <a:off x="670602" y="4248312"/>
            <a:ext cx="11521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1) 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인덱싱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				2) </a:t>
            </a:r>
            <a:r>
              <a:rPr lang="ko-KR" altLang="en-US" sz="18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ko-KR" altLang="en-US" b="1" dirty="0"/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1799E573-8ACB-442F-BE00-E1C109AFD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75" y="4643056"/>
            <a:ext cx="4726498" cy="164195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1AF30D3-43C0-454B-8CE3-D4DC965AC3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329" y="4643056"/>
            <a:ext cx="4585700" cy="409641"/>
          </a:xfrm>
          <a:prstGeom prst="rect">
            <a:avLst/>
          </a:prstGeom>
        </p:spPr>
      </p:pic>
      <p:pic>
        <p:nvPicPr>
          <p:cNvPr id="16" name="그림 1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44F70383-54F6-4B5F-95A4-E4896465C0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9952" y="5052697"/>
            <a:ext cx="4060958" cy="177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35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0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Numpy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처럼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텐서와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넘파이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numpy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배열과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Tensor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자유롭게 넘나들며 사용이 가능하며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연산도 마찬가지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7B4BF6A-5062-4F2B-AF58-401555EDD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2370653"/>
            <a:ext cx="7751892" cy="25491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C15CB3-5E30-40A5-BF95-B06E64EE9F2A}"/>
              </a:ext>
            </a:extLst>
          </p:cNvPr>
          <p:cNvSpPr txBox="1"/>
          <p:nvPr/>
        </p:nvSpPr>
        <p:spPr>
          <a:xfrm>
            <a:off x="670602" y="4806743"/>
            <a:ext cx="11521397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타입 변환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타입 변환은 성능을 크게 감소시킬 우려가 있어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어떤 타입변환도 자동으로 이뤄지지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필요한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경우에는 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tf.cast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이용한다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7204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82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937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12.4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함수와 그래프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입력의 세제곱을 계산하는 함수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370A92-CC4C-431D-853F-9D89EFBC0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100" y="1758303"/>
            <a:ext cx="2265453" cy="6127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00424E-77C0-42F0-8C31-949A1027C82A}"/>
              </a:ext>
            </a:extLst>
          </p:cNvPr>
          <p:cNvSpPr txBox="1"/>
          <p:nvPr/>
        </p:nvSpPr>
        <p:spPr>
          <a:xfrm>
            <a:off x="670603" y="2486712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step2.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파이썬 상수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…),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사용하여 함수 호출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7B5B21E-FC78-43DE-8F60-CAA505160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100" y="3150340"/>
            <a:ext cx="6866818" cy="10848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9EC655A-402D-4BD3-8212-2CFEE2C1F7B4}"/>
              </a:ext>
            </a:extLst>
          </p:cNvPr>
          <p:cNvSpPr txBox="1"/>
          <p:nvPr/>
        </p:nvSpPr>
        <p:spPr>
          <a:xfrm>
            <a:off x="670603" y="4235182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step3. </a:t>
            </a:r>
            <a:r>
              <a:rPr lang="en-US" altLang="ko-KR" sz="2400" dirty="0" err="1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tf.function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사용하여 </a:t>
            </a:r>
            <a:r>
              <a:rPr lang="ko-KR" altLang="en-US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파이썬 함수</a:t>
            </a:r>
            <a:r>
              <a:rPr lang="en-US" altLang="ko-KR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TensorFlow </a:t>
            </a:r>
            <a:r>
              <a:rPr lang="ko-KR" altLang="en-US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함수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전환하기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581D08F-AE48-461B-BAEE-7198CFC026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3100" y="4938767"/>
            <a:ext cx="6752112" cy="76251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0D7CE25-88CB-4B2E-8DBC-895AC7F5D1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8138" y="5484576"/>
            <a:ext cx="3611255" cy="1003828"/>
          </a:xfrm>
          <a:prstGeom prst="rect">
            <a:avLst/>
          </a:prstGeom>
          <a:ln w="57150">
            <a:solidFill>
              <a:schemeClr val="bg1">
                <a:lumMod val="50000"/>
              </a:schemeClr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7304415-2376-4B93-8EF8-A195B71E618E}"/>
              </a:ext>
            </a:extLst>
          </p:cNvPr>
          <p:cNvSpPr txBox="1"/>
          <p:nvPr/>
        </p:nvSpPr>
        <p:spPr>
          <a:xfrm>
            <a:off x="8255398" y="5010685"/>
            <a:ext cx="37139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tf.function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데코레이터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활용</a:t>
            </a:r>
          </a:p>
        </p:txBody>
      </p:sp>
    </p:spTree>
    <p:extLst>
      <p:ext uri="{BB962C8B-B14F-4D97-AF65-F5344CB8AC3E}">
        <p14:creationId xmlns:p14="http://schemas.microsoft.com/office/powerpoint/2010/main" val="3370546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555035" y="1621065"/>
            <a:ext cx="6763250" cy="3661803"/>
            <a:chOff x="593574" y="850681"/>
            <a:chExt cx="6763250" cy="366180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6003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API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32472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13.2 </a:t>
              </a:r>
              <a:r>
                <a:rPr lang="en-US" altLang="ko-KR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TFRecord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포맷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21291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13.4 TF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변환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6638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13.5 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데이터셋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(TFDS)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프로젝트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33986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입력 특성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전처리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9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3264</TotalTime>
  <Words>600</Words>
  <Application>Microsoft Office PowerPoint</Application>
  <PresentationFormat>와이드스크린</PresentationFormat>
  <Paragraphs>99</Paragraphs>
  <Slides>14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5" baseType="lpstr">
      <vt:lpstr>KoPubWorldDotum</vt:lpstr>
      <vt:lpstr>KoPubWorldDotum_Pro Light</vt:lpstr>
      <vt:lpstr>Forte</vt:lpstr>
      <vt:lpstr>맑은 고딕</vt:lpstr>
      <vt:lpstr>KoPubWorld돋움체 Light</vt:lpstr>
      <vt:lpstr>Wingdings</vt:lpstr>
      <vt:lpstr>Arial</vt:lpstr>
      <vt:lpstr>에스코어 드림 4 Regular</vt:lpstr>
      <vt:lpstr>KoPubWorldDotum_Pro Bold</vt:lpstr>
      <vt:lpstr>KoPubWorld돋움체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97</cp:revision>
  <dcterms:created xsi:type="dcterms:W3CDTF">2019-09-24T13:38:54Z</dcterms:created>
  <dcterms:modified xsi:type="dcterms:W3CDTF">2021-08-01T08:12:38Z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